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10"/>
  </p:notesMasterIdLst>
  <p:handoutMasterIdLst>
    <p:handoutMasterId r:id="rId11"/>
  </p:handoutMasterIdLst>
  <p:sldIdLst>
    <p:sldId id="757" r:id="rId3"/>
    <p:sldId id="776" r:id="rId4"/>
    <p:sldId id="777" r:id="rId5"/>
    <p:sldId id="778" r:id="rId6"/>
    <p:sldId id="779" r:id="rId7"/>
    <p:sldId id="780" r:id="rId8"/>
    <p:sldId id="775" r:id="rId9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83D0"/>
    <a:srgbClr val="1742A1"/>
    <a:srgbClr val="9A0000"/>
    <a:srgbClr val="9E7E38"/>
    <a:srgbClr val="FFFF00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5468" autoAdjust="0"/>
  </p:normalViewPr>
  <p:slideViewPr>
    <p:cSldViewPr snapToGrid="0" snapToObjects="1">
      <p:cViewPr varScale="1">
        <p:scale>
          <a:sx n="74" d="100"/>
          <a:sy n="74" d="100"/>
        </p:scale>
        <p:origin x="89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10/22/2023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10/22/2023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>
                <a:latin typeface="+mj-lt"/>
                <a:ea typeface="+mj-ea"/>
                <a:cs typeface="+mj-cs"/>
              </a:rPr>
              <a:t>BAN 6025</a:t>
            </a:r>
            <a:endParaRPr lang="en-US" sz="1800" cap="small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2435469" y="4860974"/>
            <a:ext cx="6569987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Alternate Feature Selection Methods</a:t>
            </a:r>
            <a:br>
              <a:rPr lang="en-US" dirty="0"/>
            </a:br>
            <a:r>
              <a:rPr lang="en-US" dirty="0"/>
              <a:t>for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6E9A9-4392-2B0D-214D-C72E0046B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05793-1C0C-F320-1C4C-E4C3468F9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have too many variables in your model, it can lead to issues with</a:t>
            </a:r>
          </a:p>
          <a:p>
            <a:pPr lvl="1"/>
            <a:r>
              <a:rPr lang="en-US" dirty="0"/>
              <a:t>Multicollinearity</a:t>
            </a:r>
          </a:p>
          <a:p>
            <a:pPr lvl="1"/>
            <a:r>
              <a:rPr lang="en-US" dirty="0"/>
              <a:t>Overfitting</a:t>
            </a:r>
          </a:p>
          <a:p>
            <a:pPr lvl="1"/>
            <a:r>
              <a:rPr lang="en-US" dirty="0"/>
              <a:t>Unnecessary complexity, difficulty of interpretation</a:t>
            </a:r>
          </a:p>
          <a:p>
            <a:r>
              <a:rPr lang="en-US" dirty="0"/>
              <a:t>The curse of dimensionality: including more input variables does not necessarily improve the quality of the fitted model and in fact can degrade the performance of the model on the validation sample.</a:t>
            </a:r>
          </a:p>
          <a:p>
            <a:r>
              <a:rPr lang="en-US" dirty="0"/>
              <a:t>Parsimonious (simpler) models are generally preferred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7E1BD5-4908-F8E8-0B83-653070CF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021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8F0D7-DC9D-CDAE-4F89-3ADDF84AE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 Methods</a:t>
            </a:r>
            <a:br>
              <a:rPr lang="en-US" dirty="0"/>
            </a:br>
            <a:r>
              <a:rPr lang="en-US" dirty="0"/>
              <a:t>(See Chapter 6 in ISLR)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A411B-AA0A-FB08-2B17-C4D07E8AB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Subset Selection</a:t>
            </a:r>
          </a:p>
          <a:p>
            <a:pPr lvl="1"/>
            <a:r>
              <a:rPr lang="en-US" dirty="0"/>
              <a:t>Forward, Backward, Stepwise</a:t>
            </a:r>
          </a:p>
          <a:p>
            <a:pPr lvl="1"/>
            <a:r>
              <a:rPr lang="en-US" dirty="0"/>
              <a:t>Tree based variable selection</a:t>
            </a:r>
          </a:p>
          <a:p>
            <a:pPr lvl="1"/>
            <a:r>
              <a:rPr lang="en-US" dirty="0"/>
              <a:t>Variable Clustering</a:t>
            </a:r>
          </a:p>
          <a:p>
            <a:r>
              <a:rPr lang="en-US" dirty="0"/>
              <a:t>Shrinkage</a:t>
            </a:r>
          </a:p>
          <a:p>
            <a:pPr lvl="1"/>
            <a:r>
              <a:rPr lang="en-US" dirty="0"/>
              <a:t>Lasso (L1 regularization)</a:t>
            </a:r>
          </a:p>
          <a:p>
            <a:pPr lvl="1"/>
            <a:r>
              <a:rPr lang="en-US" dirty="0"/>
              <a:t>Ridge Regression (L2 regularization)</a:t>
            </a:r>
          </a:p>
          <a:p>
            <a:pPr lvl="1"/>
            <a:r>
              <a:rPr lang="en-US" dirty="0"/>
              <a:t>Elastic Net</a:t>
            </a:r>
          </a:p>
          <a:p>
            <a:r>
              <a:rPr lang="en-US" dirty="0"/>
              <a:t>Dimension Reduction </a:t>
            </a:r>
          </a:p>
          <a:p>
            <a:pPr lvl="1"/>
            <a:r>
              <a:rPr lang="en-US" dirty="0"/>
              <a:t>Variable Clustering</a:t>
            </a:r>
          </a:p>
          <a:p>
            <a:pPr lvl="1"/>
            <a:r>
              <a:rPr lang="en-US" dirty="0"/>
              <a:t>Principal Components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E820E7-C50D-FD15-A7C0-8C87DB81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320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FF151-BA5A-7195-A368-EE464D461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L1 and L2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A3428-42EA-2733-DC26-C3160291E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4" y="1276710"/>
            <a:ext cx="7556313" cy="500332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Lasso (L1)   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Can shrink coefficients to zero so can be used for feature selection</a:t>
            </a:r>
          </a:p>
          <a:p>
            <a:pPr lvl="1"/>
            <a:r>
              <a:rPr lang="en-US" dirty="0"/>
              <a:t>Reduces overfitting by eliminating features</a:t>
            </a:r>
          </a:p>
          <a:p>
            <a:r>
              <a:rPr lang="en-US" dirty="0"/>
              <a:t>Ridge Regression (L2)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Does not shrink coefficients all the way to 0</a:t>
            </a:r>
          </a:p>
          <a:p>
            <a:pPr lvl="1"/>
            <a:r>
              <a:rPr lang="en-US" dirty="0"/>
              <a:t>Reduces impact of features that are not important predictors</a:t>
            </a:r>
          </a:p>
          <a:p>
            <a:r>
              <a:rPr lang="en-US" dirty="0"/>
              <a:t>Elastic Net (hybrid)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Combines feature elimination and feature reduction to improve model’s predictions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A8DACE-9076-C792-33DB-B58B9333B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362A6A-B4E8-0BBA-7BDC-CD01C4D36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6543" y="1115576"/>
            <a:ext cx="2030087" cy="6293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A22F97-754C-BD2E-642A-3DECAC9AC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1586" y="2797346"/>
            <a:ext cx="2315026" cy="6293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721BCA-F1B8-CC5C-0B3A-1B2DF9112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924" y="4544016"/>
            <a:ext cx="3012555" cy="71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881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59ABC-C3A4-EF05-809C-2247724C8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59" y="18268"/>
            <a:ext cx="7556313" cy="973770"/>
          </a:xfrm>
        </p:spPr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sklearn</a:t>
            </a:r>
            <a:r>
              <a:rPr lang="en-US" dirty="0"/>
              <a:t> Implementation</a:t>
            </a:r>
            <a:br>
              <a:rPr lang="en-US" dirty="0"/>
            </a:br>
            <a:r>
              <a:rPr lang="en-US" sz="2400" dirty="0"/>
              <a:t>for 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E55C0-9A0D-38B2-0CFA-A934566F4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4" y="1052423"/>
            <a:ext cx="7556313" cy="55726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Create an instance of the classifier (logistic regression)</a:t>
            </a:r>
          </a:p>
          <a:p>
            <a:r>
              <a:rPr lang="en-US" dirty="0"/>
              <a:t>Fit the model to the training data</a:t>
            </a:r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r>
              <a:rPr lang="en-US" dirty="0" err="1"/>
              <a:t>LogisticRegression</a:t>
            </a:r>
            <a:r>
              <a:rPr lang="en-US" dirty="0"/>
              <a:t>(</a:t>
            </a:r>
            <a:r>
              <a:rPr lang="en-US" dirty="0">
                <a:highlight>
                  <a:srgbClr val="FFFF00"/>
                </a:highlight>
              </a:rPr>
              <a:t>penalty</a:t>
            </a:r>
            <a:r>
              <a:rPr lang="en-US" dirty="0"/>
              <a:t>= ‘  ‘,  </a:t>
            </a:r>
            <a:r>
              <a:rPr lang="en-US" dirty="0">
                <a:highlight>
                  <a:srgbClr val="FFFF00"/>
                </a:highlight>
              </a:rPr>
              <a:t>solver </a:t>
            </a:r>
            <a:r>
              <a:rPr lang="en-US" dirty="0"/>
              <a:t>= ‘   ‘,  </a:t>
            </a:r>
            <a:r>
              <a:rPr lang="en-US" dirty="0">
                <a:highlight>
                  <a:srgbClr val="FFFF00"/>
                </a:highlight>
              </a:rPr>
              <a:t>C</a:t>
            </a:r>
            <a:r>
              <a:rPr lang="en-US" dirty="0"/>
              <a:t>=   ,  </a:t>
            </a:r>
            <a:r>
              <a:rPr lang="en-US" dirty="0">
                <a:highlight>
                  <a:srgbClr val="FFFF00"/>
                </a:highlight>
              </a:rPr>
              <a:t>l1_ratio </a:t>
            </a:r>
            <a:r>
              <a:rPr lang="en-US" dirty="0"/>
              <a:t>=   )</a:t>
            </a:r>
          </a:p>
          <a:p>
            <a:r>
              <a:rPr lang="en-US" sz="1800" dirty="0"/>
              <a:t>penalty</a:t>
            </a:r>
          </a:p>
          <a:p>
            <a:pPr lvl="1"/>
            <a:r>
              <a:rPr lang="en-US" sz="1600" dirty="0"/>
              <a:t>None – no regularization</a:t>
            </a:r>
          </a:p>
          <a:p>
            <a:pPr lvl="1"/>
            <a:r>
              <a:rPr lang="en-US" sz="1600" dirty="0"/>
              <a:t>l1 – Lasso</a:t>
            </a:r>
          </a:p>
          <a:p>
            <a:pPr lvl="1"/>
            <a:r>
              <a:rPr lang="en-US" sz="1600" dirty="0"/>
              <a:t>l2 – Ridge Regression (default)</a:t>
            </a:r>
          </a:p>
          <a:p>
            <a:pPr lvl="1"/>
            <a:r>
              <a:rPr lang="en-US" sz="1600" dirty="0" err="1"/>
              <a:t>elasticnet</a:t>
            </a:r>
            <a:r>
              <a:rPr lang="en-US" sz="1600" dirty="0"/>
              <a:t> – Elastic Net</a:t>
            </a:r>
          </a:p>
          <a:p>
            <a:r>
              <a:rPr lang="en-US" sz="1800" dirty="0"/>
              <a:t>solver</a:t>
            </a:r>
          </a:p>
          <a:p>
            <a:pPr lvl="1"/>
            <a:r>
              <a:rPr lang="en-US" sz="1600" dirty="0" err="1"/>
              <a:t>liblinear</a:t>
            </a:r>
            <a:r>
              <a:rPr lang="en-US" sz="1600" dirty="0"/>
              <a:t> (l1 and l2 regularization)</a:t>
            </a:r>
          </a:p>
          <a:p>
            <a:pPr lvl="1"/>
            <a:r>
              <a:rPr lang="en-US" sz="1600" dirty="0"/>
              <a:t>saga (None, l1, l2, </a:t>
            </a:r>
            <a:r>
              <a:rPr lang="en-US" sz="1600" dirty="0" err="1"/>
              <a:t>elasticnet</a:t>
            </a:r>
            <a:r>
              <a:rPr lang="en-US" sz="1600" dirty="0"/>
              <a:t>)</a:t>
            </a:r>
          </a:p>
          <a:p>
            <a:r>
              <a:rPr lang="en-US" sz="1800" dirty="0"/>
              <a:t>C – smaller produces stronger regularization (default = 1)</a:t>
            </a:r>
          </a:p>
          <a:p>
            <a:r>
              <a:rPr lang="en-US" sz="1800" dirty="0"/>
              <a:t>l1_ratio – required for </a:t>
            </a:r>
            <a:r>
              <a:rPr lang="en-US" sz="1800" dirty="0" err="1"/>
              <a:t>elasticnet</a:t>
            </a: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B982A-2A7F-E741-9C8B-7D96F259E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876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4EADD-D607-0D57-F796-AA5656DE7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410" y="153236"/>
            <a:ext cx="7556313" cy="1116106"/>
          </a:xfrm>
        </p:spPr>
        <p:txBody>
          <a:bodyPr/>
          <a:lstStyle/>
          <a:p>
            <a:r>
              <a:rPr lang="en-US" dirty="0"/>
              <a:t>Effect of Changing C with Lasso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3C41CC-054D-C248-59E2-64286AFF1B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8939" y="3829101"/>
            <a:ext cx="1606633" cy="241312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B28D2F-4D16-3B8D-1E5E-F9A63982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7189D3-EF54-6C31-4BC9-210C4B5C9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8" y="974786"/>
            <a:ext cx="3481591" cy="46151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43893F-8AE1-E73D-17AE-0137D0B20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9192" y="1013727"/>
            <a:ext cx="3072593" cy="45372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046349-DEFF-3C45-1986-06000FC2FD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9287" y="2204910"/>
            <a:ext cx="1257365" cy="375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61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C57CE-C9E1-CF64-23F7-57BA9958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Comparison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76BDF1-DF79-BE78-A4D9-223FABD36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F7DF340A-8719-BDA0-8B11-4AA6356570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6926238"/>
              </p:ext>
            </p:extLst>
          </p:nvPr>
        </p:nvGraphicFramePr>
        <p:xfrm>
          <a:off x="213804" y="2274497"/>
          <a:ext cx="8715042" cy="34384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32">
                  <a:extLst>
                    <a:ext uri="{9D8B030D-6E8A-4147-A177-3AD203B41FA5}">
                      <a16:colId xmlns:a16="http://schemas.microsoft.com/office/drawing/2014/main" val="2427207220"/>
                    </a:ext>
                  </a:extLst>
                </a:gridCol>
                <a:gridCol w="966158">
                  <a:extLst>
                    <a:ext uri="{9D8B030D-6E8A-4147-A177-3AD203B41FA5}">
                      <a16:colId xmlns:a16="http://schemas.microsoft.com/office/drawing/2014/main" val="1140509844"/>
                    </a:ext>
                  </a:extLst>
                </a:gridCol>
                <a:gridCol w="1026544">
                  <a:extLst>
                    <a:ext uri="{9D8B030D-6E8A-4147-A177-3AD203B41FA5}">
                      <a16:colId xmlns:a16="http://schemas.microsoft.com/office/drawing/2014/main" val="983325435"/>
                    </a:ext>
                  </a:extLst>
                </a:gridCol>
                <a:gridCol w="871268">
                  <a:extLst>
                    <a:ext uri="{9D8B030D-6E8A-4147-A177-3AD203B41FA5}">
                      <a16:colId xmlns:a16="http://schemas.microsoft.com/office/drawing/2014/main" val="540643952"/>
                    </a:ext>
                  </a:extLst>
                </a:gridCol>
                <a:gridCol w="906188">
                  <a:extLst>
                    <a:ext uri="{9D8B030D-6E8A-4147-A177-3AD203B41FA5}">
                      <a16:colId xmlns:a16="http://schemas.microsoft.com/office/drawing/2014/main" val="1464635857"/>
                    </a:ext>
                  </a:extLst>
                </a:gridCol>
                <a:gridCol w="968338">
                  <a:extLst>
                    <a:ext uri="{9D8B030D-6E8A-4147-A177-3AD203B41FA5}">
                      <a16:colId xmlns:a16="http://schemas.microsoft.com/office/drawing/2014/main" val="3329988773"/>
                    </a:ext>
                  </a:extLst>
                </a:gridCol>
                <a:gridCol w="1067081">
                  <a:extLst>
                    <a:ext uri="{9D8B030D-6E8A-4147-A177-3AD203B41FA5}">
                      <a16:colId xmlns:a16="http://schemas.microsoft.com/office/drawing/2014/main" val="216325695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606756165"/>
                    </a:ext>
                  </a:extLst>
                </a:gridCol>
                <a:gridCol w="923533">
                  <a:extLst>
                    <a:ext uri="{9D8B030D-6E8A-4147-A177-3AD203B41FA5}">
                      <a16:colId xmlns:a16="http://schemas.microsoft.com/office/drawing/2014/main" val="2643913963"/>
                    </a:ext>
                  </a:extLst>
                </a:gridCol>
              </a:tblGrid>
              <a:tr h="45605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Accuracy</a:t>
                      </a:r>
                    </a:p>
                    <a:p>
                      <a:pPr algn="ctr"/>
                      <a:r>
                        <a:rPr lang="en-US" sz="1600" dirty="0"/>
                        <a:t>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Precision</a:t>
                      </a:r>
                    </a:p>
                    <a:p>
                      <a:pPr algn="ctr"/>
                      <a:r>
                        <a:rPr lang="en-US" sz="1600" dirty="0"/>
                        <a:t>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Recall</a:t>
                      </a:r>
                    </a:p>
                    <a:p>
                      <a:pPr algn="ctr"/>
                      <a:r>
                        <a:rPr lang="en-US" sz="1600" dirty="0"/>
                        <a:t>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AUC</a:t>
                      </a:r>
                    </a:p>
                    <a:p>
                      <a:pPr algn="ctr"/>
                      <a:r>
                        <a:rPr lang="en-US" sz="1600" dirty="0"/>
                        <a:t>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Accuracy</a:t>
                      </a:r>
                    </a:p>
                    <a:p>
                      <a:pPr algn="ctr"/>
                      <a:r>
                        <a:rPr lang="en-US" sz="1600" dirty="0"/>
                        <a:t>(Test)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Precision</a:t>
                      </a:r>
                    </a:p>
                    <a:p>
                      <a:pPr algn="ctr"/>
                      <a:r>
                        <a:rPr lang="en-US" sz="1600" dirty="0"/>
                        <a:t>(Test)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Recall</a:t>
                      </a:r>
                    </a:p>
                    <a:p>
                      <a:pPr algn="ctr"/>
                      <a:r>
                        <a:rPr lang="en-US" sz="1600" dirty="0"/>
                        <a:t>(Test)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AUC</a:t>
                      </a:r>
                    </a:p>
                    <a:p>
                      <a:pPr algn="ctr"/>
                      <a:r>
                        <a:rPr lang="en-US" sz="1600" dirty="0"/>
                        <a:t>(Test)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930830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Full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0.6761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0.6987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0.2195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565415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Stepwise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0.6748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0.7043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5460081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L1 (0.1)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0.9008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0.6809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0.2078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0.6988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0.2083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2760250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L1 (0.01)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0.6836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0.1923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0.7782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0.1985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0.7842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730776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0.6968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0.1889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0.7790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0.8280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0.1914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0.7786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878370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Elastic</a:t>
                      </a:r>
                    </a:p>
                    <a:p>
                      <a:r>
                        <a:rPr lang="en-US" sz="1600" dirty="0"/>
                        <a:t>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0.6290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0.2063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0.7164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0.6594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0.1232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0.7205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9771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3407422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28289</TotalTime>
  <Words>399</Words>
  <Application>Microsoft Office PowerPoint</Application>
  <PresentationFormat>On-screen Show (4:3)</PresentationFormat>
  <Paragraphs>131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Franklin Gothic Book</vt:lpstr>
      <vt:lpstr>Rockwell</vt:lpstr>
      <vt:lpstr>Wingdings</vt:lpstr>
      <vt:lpstr>Advantage WFU Gray</vt:lpstr>
      <vt:lpstr>Custom Design</vt:lpstr>
      <vt:lpstr>Alternate Feature Selection Methods for Logistic Regression</vt:lpstr>
      <vt:lpstr>Feature Selection</vt:lpstr>
      <vt:lpstr>Feature Selection Methods (See Chapter 6 in ISLR)</vt:lpstr>
      <vt:lpstr>More on L1 and L2 Regularization</vt:lpstr>
      <vt:lpstr>Python sklearn Implementation for Logistic Regression</vt:lpstr>
      <vt:lpstr>Effect of Changing C with Lasso</vt:lpstr>
      <vt:lpstr>Model Comparison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Tonya Balan</cp:lastModifiedBy>
  <cp:revision>1058</cp:revision>
  <cp:lastPrinted>2016-10-04T20:26:21Z</cp:lastPrinted>
  <dcterms:created xsi:type="dcterms:W3CDTF">2014-09-07T15:36:25Z</dcterms:created>
  <dcterms:modified xsi:type="dcterms:W3CDTF">2023-10-22T19:45:00Z</dcterms:modified>
</cp:coreProperties>
</file>